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6" r:id="rId5"/>
    <p:sldId id="261" r:id="rId6"/>
    <p:sldId id="264" r:id="rId7"/>
    <p:sldId id="268" r:id="rId8"/>
    <p:sldId id="270" r:id="rId9"/>
    <p:sldId id="267" r:id="rId10"/>
    <p:sldId id="269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8" autoAdjust="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Консультация </a:t>
            </a:r>
            <a:r>
              <a:rPr lang="ru-RU" sz="2800" dirty="0" smtClean="0">
                <a:latin typeface="Bookman Old Style" pitchFamily="18" charset="0"/>
              </a:rPr>
              <a:t>для родителей  на тему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«Формирование</a:t>
            </a:r>
            <a:r>
              <a:rPr lang="ru-RU" sz="4400" b="1" dirty="0" smtClean="0">
                <a:solidFill>
                  <a:srgbClr val="FF0000"/>
                </a:solidFill>
                <a:latin typeface="Broadway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экологической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культуры</a:t>
            </a:r>
            <a:r>
              <a:rPr lang="ru-RU" sz="4400" b="1" dirty="0" smtClean="0">
                <a:solidFill>
                  <a:srgbClr val="FF0000"/>
                </a:solidFill>
                <a:latin typeface="Broadway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дошкольников</a:t>
            </a:r>
            <a:r>
              <a:rPr lang="ru-RU" sz="4400" b="1" dirty="0" smtClean="0">
                <a:solidFill>
                  <a:srgbClr val="FF0000"/>
                </a:solidFill>
                <a:latin typeface="Broadway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Broadway" pitchFamily="82" charset="0"/>
                <a:ea typeface="Calibri" pitchFamily="34" charset="0"/>
                <a:cs typeface="Times New Roman" pitchFamily="18" charset="0"/>
              </a:rPr>
              <a:t>в условиях реализации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Broadway" pitchFamily="82" charset="0"/>
                <a:ea typeface="Calibri" pitchFamily="34" charset="0"/>
                <a:cs typeface="Times New Roman" pitchFamily="18" charset="0"/>
              </a:rPr>
              <a:t> ФГОС ДО</a:t>
            </a: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8640"/>
            <a:ext cx="8867328" cy="59375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      </a:t>
            </a:r>
            <a:r>
              <a:rPr lang="ru-RU" sz="1800" b="1" i="1" dirty="0" smtClean="0"/>
              <a:t>вызвать у него желание помочь растениям, предупредить повреждения других.       Показывая дерево со сломанной веткой или вытоптанную траву, сравните ее с объектами в отличном состоянии, вместе с ребенком определите условия их жизни, предложите представить себе, что бы случилось, если бы было много повреждений – т. е. ориентируйтесь на значимость этих объектов для всего живого. В процессе наблюдений в природе убедите ребенка, что там, где нет деревьев, не летают птицы, бабочки и пчелы, на вытоптанных местах не растет даже трава, поврежденные растения плохо развиваются, болеют. Такие образные характеристики сыграют важную роль в формировании природоохранных мотивов, в регуляции поведения ребенка в природе</a:t>
            </a: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08921"/>
            <a:ext cx="9433048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i="1" dirty="0" smtClean="0"/>
          </a:p>
          <a:p>
            <a:pPr>
              <a:lnSpc>
                <a:spcPct val="150000"/>
              </a:lnSpc>
            </a:pPr>
            <a:endParaRPr lang="ru-RU" b="1" i="1" dirty="0" smtClean="0"/>
          </a:p>
          <a:p>
            <a:pPr>
              <a:lnSpc>
                <a:spcPct val="150000"/>
              </a:lnSpc>
            </a:pPr>
            <a:endParaRPr lang="ru-RU" b="1" i="1" dirty="0" smtClean="0"/>
          </a:p>
          <a:p>
            <a:pPr>
              <a:lnSpc>
                <a:spcPct val="150000"/>
              </a:lnSpc>
            </a:pPr>
            <a:endParaRPr lang="ru-RU" b="1" i="1" dirty="0" smtClean="0"/>
          </a:p>
          <a:p>
            <a:pPr>
              <a:lnSpc>
                <a:spcPct val="150000"/>
              </a:lnSpc>
            </a:pPr>
            <a:r>
              <a:rPr lang="ru-RU" b="1" i="1" dirty="0" smtClean="0"/>
              <a:t>Лучше эти правила формировать не в негативной форме («не рвать, не ломать, не топтать»), а в позитивной (помогать, заботиться, оберегать).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Важно создать эмоциональный контакт с природой: пусть ребенок самостоятельно побродит, поищет что-то необычное, тихо посидит на пригорке, послушает пение птиц или журчание ручья, просто поглядит вокруг себя.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318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7592" cy="95436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Уважаемые родители!</a:t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836712"/>
            <a:ext cx="8157592" cy="524604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i="1" dirty="0" smtClean="0"/>
              <a:t>                </a:t>
            </a:r>
            <a:r>
              <a:rPr lang="ru-RU" sz="1800" b="1" i="1" dirty="0" smtClean="0"/>
              <a:t>Воспитывайте у детей любовь и бережное отношение к растениям и животным, учите их правильно вести себя в лесу, в поле, у водоемов. Рассказывайте, как губительно действует на обитателей леса шум. Из-за шума птицы бросают гнезда, а лесные зверюшки убегают из леса. Поэтому в лесу, да и вообще в природе, необходимо соблюдать тишину. Рассказывайте детям об опасности пожаров и о том, что нельзя портить деревья, разорять гнезда, добывать березовый сок, засорять территорию пойм, водоемов битым стеклом, разорять муравейники и еще многое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318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76672"/>
            <a:ext cx="8301608" cy="560608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b="1" i="1" dirty="0" smtClean="0"/>
              <a:t>            Уже в дошкольном возрасте дети должны УСВОИТЬ и ЗНАТЬ:</a:t>
            </a:r>
            <a:br>
              <a:rPr lang="ru-RU" sz="1800" b="1" i="1" dirty="0" smtClean="0"/>
            </a:br>
            <a:r>
              <a:rPr lang="ru-RU" sz="1800" b="1" i="1" dirty="0" smtClean="0"/>
              <a:t>– надо охранять и беречь полезные виды растений, животных;</a:t>
            </a:r>
            <a:br>
              <a:rPr lang="ru-RU" sz="1800" b="1" i="1" dirty="0" smtClean="0"/>
            </a:br>
            <a:r>
              <a:rPr lang="ru-RU" sz="1800" b="1" i="1" dirty="0" smtClean="0"/>
              <a:t>– надо осторожно вести себя в природе, помнить, что в лесу, в поймах, в речке живут постоянные жители (птицы, рыбы, животные, насекомые), для которых эта среда – родной дом! Поэтому нельзя разрушать его, портить растения, собирать цветы, мусорить, шуметь; нельзя забирать живые существа из места их обитания;</a:t>
            </a:r>
            <a:br>
              <a:rPr lang="ru-RU" sz="1800" b="1" i="1" dirty="0" smtClean="0"/>
            </a:br>
            <a:r>
              <a:rPr lang="ru-RU" sz="1800" b="1" i="1" dirty="0" smtClean="0"/>
              <a:t>– надо заботливо относиться к земле, воде, воздуху, поскольку это среда, где существует все живое. О земле надо заботиться, подкармливать ее, потому что нельзя только брать от нее и не давать ей ничего;</a:t>
            </a:r>
            <a:br>
              <a:rPr lang="ru-RU" sz="1800" b="1" i="1" dirty="0" smtClean="0"/>
            </a:br>
            <a:r>
              <a:rPr lang="ru-RU" sz="1800" b="1" i="1" dirty="0" smtClean="0"/>
              <a:t>– воду следует расходовать экономно, ведь она нужна растениям, животным, людям. Нельзя загрязнять водоемы, разжигать костры на их берегах.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3744416" cy="4536504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Всё хорошее в людях - из детства!</a:t>
            </a:r>
            <a:br>
              <a:rPr lang="ru-RU" sz="1800" b="1" i="1" dirty="0" smtClean="0"/>
            </a:br>
            <a:r>
              <a:rPr lang="ru-RU" sz="1800" b="1" i="1" dirty="0" smtClean="0"/>
              <a:t>Как истоки добра пробудить?</a:t>
            </a:r>
            <a:br>
              <a:rPr lang="ru-RU" sz="1800" b="1" i="1" dirty="0" smtClean="0"/>
            </a:br>
            <a:r>
              <a:rPr lang="ru-RU" sz="1800" b="1" i="1" dirty="0" smtClean="0"/>
              <a:t>Прикоснуться к природе всем сердцем:</a:t>
            </a:r>
            <a:br>
              <a:rPr lang="ru-RU" sz="1800" b="1" i="1" dirty="0" smtClean="0"/>
            </a:br>
            <a:r>
              <a:rPr lang="ru-RU" sz="1800" b="1" i="1" dirty="0" smtClean="0"/>
              <a:t>Удивиться, узнать, полюбить!</a:t>
            </a:r>
            <a:br>
              <a:rPr lang="ru-RU" sz="1800" b="1" i="1" dirty="0" smtClean="0"/>
            </a:br>
            <a:r>
              <a:rPr lang="ru-RU" sz="1800" b="1" i="1" dirty="0" smtClean="0"/>
              <a:t>Мы хотим, чтоб земля расцветала,</a:t>
            </a:r>
            <a:br>
              <a:rPr lang="ru-RU" sz="1800" b="1" i="1" dirty="0" smtClean="0"/>
            </a:br>
            <a:r>
              <a:rPr lang="ru-RU" sz="1800" b="1" i="1" dirty="0" smtClean="0"/>
              <a:t>И росли, как цветы, малыши,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  Чтоб для них экология стала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   Не наукой, а частью души.</a:t>
            </a:r>
            <a:r>
              <a:rPr lang="ru-RU" sz="1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Экологическое образование дошкольников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непрерывный процесс обучения, воспитания и развития ребенка, направленный на формирование его экологической культуры, которая проявляется в эмоционально-положительном отношении к природе, окружающему миру, в ответственном отношении к своему здоровью и состоянию окружающей среды, соблюдении определенных моральных норм, в системе ценностных ориентаций</a:t>
            </a:r>
          </a:p>
          <a:p>
            <a:pPr>
              <a:buNone/>
            </a:pPr>
            <a:r>
              <a:rPr lang="ru-RU" sz="2400" b="1" i="1" dirty="0" smtClean="0"/>
              <a:t> </a:t>
            </a: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363272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В качестве целей экологического образования дошкольников разными авторами предлагают  разнообразные формулировки: </a:t>
            </a:r>
          </a:p>
          <a:p>
            <a:pPr lvl="0">
              <a:buNone/>
            </a:pPr>
            <a:r>
              <a:rPr lang="ru-RU" sz="1800" b="1" i="1" dirty="0" smtClean="0"/>
              <a:t>«формирование ответственного отношения к природе начиная с дошкольного возраста: в семье, в детском саду»</a:t>
            </a:r>
            <a:r>
              <a:rPr lang="ru-RU" sz="1800" i="1" dirty="0" smtClean="0"/>
              <a:t>   (Королева</a:t>
            </a:r>
            <a:r>
              <a:rPr lang="ru-RU" sz="1800" b="1" i="1" dirty="0" smtClean="0"/>
              <a:t>) </a:t>
            </a:r>
            <a:endParaRPr lang="ru-RU" sz="1800" i="1" dirty="0" smtClean="0"/>
          </a:p>
          <a:p>
            <a:pPr lvl="0">
              <a:buNone/>
            </a:pPr>
            <a:r>
              <a:rPr lang="ru-RU" sz="1800" i="1" dirty="0" smtClean="0"/>
              <a:t>«</a:t>
            </a:r>
            <a:r>
              <a:rPr lang="ru-RU" sz="1800" b="1" i="1" dirty="0" smtClean="0"/>
              <a:t>воспитание начал экологической культуры»</a:t>
            </a:r>
            <a:r>
              <a:rPr lang="ru-RU" sz="1800" i="1" dirty="0" smtClean="0"/>
              <a:t>    (Николаева</a:t>
            </a:r>
            <a:r>
              <a:rPr lang="ru-RU" sz="1800" b="1" i="1" dirty="0" smtClean="0"/>
              <a:t>);</a:t>
            </a:r>
            <a:endParaRPr lang="ru-RU" sz="1800" i="1" dirty="0" smtClean="0"/>
          </a:p>
          <a:p>
            <a:pPr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800" b="1" i="1" dirty="0" smtClean="0"/>
              <a:t>«формирование определенного уровня осознанного отношения, выраженного в поведении, отношении к природе, людям, себе, месту в жизни»</a:t>
            </a:r>
            <a:r>
              <a:rPr lang="ru-RU" sz="1800" i="1" dirty="0" smtClean="0"/>
              <a:t>  (Соломонова</a:t>
            </a:r>
            <a:r>
              <a:rPr lang="ru-RU" sz="1800" b="1" i="1" dirty="0" smtClean="0"/>
              <a:t>),</a:t>
            </a:r>
            <a:endParaRPr lang="ru-RU" sz="1800" i="1" dirty="0" smtClean="0"/>
          </a:p>
          <a:p>
            <a:pPr lvl="0">
              <a:buNone/>
            </a:pPr>
            <a:r>
              <a:rPr lang="ru-RU" sz="1800" i="1" dirty="0" smtClean="0"/>
              <a:t>«</a:t>
            </a:r>
            <a:r>
              <a:rPr lang="ru-RU" sz="1800" b="1" i="1" dirty="0" smtClean="0"/>
              <a:t>воспитание у ребенка потребности в сохранении и улучшении природы, развитие его творческого потенциала»</a:t>
            </a:r>
            <a:r>
              <a:rPr lang="ru-RU" sz="1800" i="1" dirty="0" smtClean="0"/>
              <a:t>   (</a:t>
            </a:r>
            <a:r>
              <a:rPr lang="ru-RU" sz="1800" i="1" dirty="0" err="1" smtClean="0"/>
              <a:t>Орлихина</a:t>
            </a:r>
            <a:r>
              <a:rPr lang="ru-RU" sz="1800" b="1" i="1" dirty="0" smtClean="0"/>
              <a:t>)</a:t>
            </a:r>
            <a:endParaRPr lang="ru-RU" sz="1800" i="1" dirty="0" smtClean="0"/>
          </a:p>
          <a:p>
            <a:pPr lvl="0">
              <a:buNone/>
            </a:pPr>
            <a:r>
              <a:rPr lang="ru-RU" sz="1800" i="1" dirty="0" smtClean="0"/>
              <a:t>«</a:t>
            </a:r>
            <a:r>
              <a:rPr lang="ru-RU" sz="1800" b="1" i="1" dirty="0" smtClean="0"/>
              <a:t>формирование мотивационных основ экологического сознания</a:t>
            </a:r>
            <a:r>
              <a:rPr lang="ru-RU" sz="1800" i="1" dirty="0" smtClean="0"/>
              <a:t>  (Филиппова)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Педагогические задачи  экологического образования касаются: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1800" b="1" i="1" dirty="0" smtClean="0"/>
              <a:t>обучения (овладение знаниями о взаимосвязи природы, общества и человека); </a:t>
            </a:r>
          </a:p>
          <a:p>
            <a:pPr lvl="0">
              <a:buNone/>
            </a:pPr>
            <a:r>
              <a:rPr lang="ru-RU" sz="1800" b="1" i="1" dirty="0" smtClean="0"/>
              <a:t>формирование практических умений по разрешению экологических проблем; </a:t>
            </a:r>
          </a:p>
          <a:p>
            <a:pPr lvl="0">
              <a:buNone/>
            </a:pPr>
            <a:r>
              <a:rPr lang="ru-RU" sz="1800" b="1" i="1" dirty="0" smtClean="0"/>
              <a:t>воспитания (ценностные ориентации, мотивы, потребности, привычки активной деятельности по охране окружающей среды); </a:t>
            </a:r>
          </a:p>
          <a:p>
            <a:pPr lvl="0">
              <a:buNone/>
            </a:pPr>
            <a:r>
              <a:rPr lang="ru-RU" sz="1800" b="1" i="1" dirty="0" smtClean="0"/>
              <a:t>развития (способности анализировать </a:t>
            </a:r>
            <a:r>
              <a:rPr lang="ru-RU" sz="1800" b="1" i="1" smtClean="0"/>
              <a:t>экологические ситуации.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Для достижения цели нужно решить ряд взаимосвязанных  задач в области обучения, воспитания и развития ребенка: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формирование системы элементарных научных экологических знаний, доступных пониманию ребенка – дошкольника;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развитие познавательного интереса к миру природы;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формирование первоначальных умений и навыков экологически грамотного и безопасного для природы и для самого ребенка поведения;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воспитание гуманного, эмоционального – положительного, бережного, заботливого отношения к миру природы и окружающему миру в целом;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развитие чувства </a:t>
            </a:r>
            <a:r>
              <a:rPr lang="ru-RU" sz="1800" b="1" i="1" dirty="0" err="1" smtClean="0"/>
              <a:t>эмпатии</a:t>
            </a:r>
            <a:r>
              <a:rPr lang="ru-RU" sz="1800" b="1" i="1" dirty="0" smtClean="0"/>
              <a:t> к объектам природы;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формирование умений и навыков наблюдения за природными объектами и явлениями;</a:t>
            </a:r>
            <a:endParaRPr lang="ru-RU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800" b="1" i="1" dirty="0" smtClean="0"/>
              <a:t>   - формирование первоначальной системы  ценностных ориентаций (восприятие себя, как части природы, взаимосвязи человека и природы, </a:t>
            </a:r>
            <a:r>
              <a:rPr lang="ru-RU" sz="1800" b="1" i="1" dirty="0" err="1" smtClean="0"/>
              <a:t>самоценность</a:t>
            </a:r>
            <a:r>
              <a:rPr lang="ru-RU" sz="1800" b="1" i="1" dirty="0" smtClean="0"/>
              <a:t> и многообразие значений природы, ценность общения с природой);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освоение элементарных норм поведения по отношению к природе, формирование навыков рационального природопользования в повседневной жизни;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формирования умения и желания сохранять природу и при необходимости оказывать ей помощь (уход за живыми объектами), а так же навыков элементарной природоохранной деятельности в ближайшем окружении;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- формирование элементарных умений предвидеть последствия некоторых своих действий по отношению к окружающей среде.</a:t>
            </a:r>
            <a:endParaRPr lang="ru-RU" sz="1800" i="1" dirty="0" smtClean="0"/>
          </a:p>
          <a:p>
            <a:pPr lvl="0">
              <a:lnSpc>
                <a:spcPct val="150000"/>
              </a:lnSpc>
            </a:pPr>
            <a:r>
              <a:rPr lang="ru-RU" sz="1800" b="1" i="1" dirty="0" smtClean="0"/>
              <a:t> Одним из важных условий реализации цели и задач экологического образования в ДОУ в условиях введения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 ФГОС ДО является правильная   организация и </a:t>
            </a:r>
            <a:r>
              <a:rPr lang="ru-RU" sz="1800" b="1" i="1" dirty="0" err="1" smtClean="0"/>
              <a:t>экологизация</a:t>
            </a:r>
            <a:r>
              <a:rPr lang="ru-RU" sz="1800" b="1" i="1" dirty="0" smtClean="0"/>
              <a:t> развивающей  среды.</a:t>
            </a:r>
            <a:endParaRPr lang="ru-RU" sz="1800" i="1" dirty="0" smtClean="0"/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       </a:t>
            </a:r>
            <a:r>
              <a:rPr lang="ru-RU" sz="1800" b="1" i="1" dirty="0" smtClean="0"/>
              <a:t>Сейчас в стране многое делается, чтобы отвести экологическую катастрофу. Даже угроза ядерной войны отошла на второй план. В центре внимания – наша природа, отношение человека к ней!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/>
              <a:t>      В XXI веке будут жить, планировать и вести народное хозяйство страны, строить счастливую жизнь дети, которых мы сегодня воспитываем. И мы должны воспитывать у них уважительное отношение ко всему живому на Земле. Оказывается, деление животных на «полезных» и «вредных», которое имеет место в существующих методиках, противоречит современным научным взглядам на природу, мешает воспитанию бережного отношения к ней.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/>
              <a:t>А малыши, как известно, проявляют повышенный интерес к окружающей среде. Но из-за отсутствия целенаправленной и единой работы детских садов, семьи и общественности у многих 6-летних и даже 5-летних детей формируется негативное отношение к некоторым ее объектам – в большинстве своем к насекомым и земноводным, что приводит к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b="1" dirty="0" smtClean="0"/>
              <a:t>      </a:t>
            </a:r>
            <a:r>
              <a:rPr lang="ru-RU" sz="1800" b="1" i="1" dirty="0" smtClean="0"/>
              <a:t>неправильным действиям детей. Они считают их «вредными», ненужными, не понимая их значения ни для человека, ни для окружающей среды.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/>
              <a:t>      В природе все взаимосвязано. Родители должны помочь детям понять, что все живое нуждается в еде, на поиски которой тратят много времени. Помогите наводящими вопросами: «Почему бабочки летают над цветами? Что ищут в траве птицы, муравьи?» Расскажите, чем питаются разные животные. 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b="1" i="1" dirty="0" smtClean="0"/>
              <a:t>      Дошкольникам доступно и понимание обратной связи между жертвой и хищником (муравьи, питаясь другими насекомыми, спасают растения, а самих съедаемых насекомых от чрезмерного размножения, которое неизбежно приведет к их гибели от недостатка еды).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/>
              <a:t>      Начальные экологические представления становятся регулятором поведения детей в природе, помогают предусмотреть возможные негативные последствия неправильных действий – бездушного отношения к растениям и животным, загрязнению объектов неживой природы. На прогулке, в природе мы, к сожалению, часто видим поврежденные деревья, кусты, вытоптанную траву, погибших животных.</a:t>
            </a:r>
            <a:br>
              <a:rPr lang="ru-RU" sz="1800" b="1" i="1" dirty="0" smtClean="0"/>
            </a:br>
            <a:r>
              <a:rPr lang="ru-RU" sz="1800" b="1" i="1" dirty="0" smtClean="0"/>
              <a:t>Убедительная просьба, товарищи взрослые!</a:t>
            </a:r>
            <a:br>
              <a:rPr lang="ru-RU" sz="1800" b="1" i="1" dirty="0" smtClean="0"/>
            </a:br>
            <a:r>
              <a:rPr lang="ru-RU" sz="1800" b="1" i="1" dirty="0" smtClean="0"/>
              <a:t>Не проходите молча, дайте всему этому оценку, используя </a:t>
            </a:r>
            <a:r>
              <a:rPr lang="ru-RU" sz="1800" b="1" i="1" dirty="0" err="1" smtClean="0"/>
              <a:t>мобилизирующую</a:t>
            </a:r>
            <a:r>
              <a:rPr lang="ru-RU" sz="1800" b="1" i="1" dirty="0" smtClean="0"/>
              <a:t> силу жалости, сочувствия. Очень важно повлиять на чувства ребенка, 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933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Консультация для родителей  на тему</vt:lpstr>
      <vt:lpstr>   Всё хорошее в людях - из детства! Как истоки добра пробудить? Прикоснуться к природе всем сердцем: Удивиться, узнать, полюбить! Мы хотим, чтоб земля расцветала, И росли, как цветы, малыши,    Чтоб для них экология стала    Не наукой, а частью души.  </vt:lpstr>
      <vt:lpstr>Экологическое образование дошкольников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Уважаемые родители!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на тему</dc:title>
  <dc:creator>MARINA</dc:creator>
  <cp:lastModifiedBy>MARINA</cp:lastModifiedBy>
  <cp:revision>44</cp:revision>
  <dcterms:created xsi:type="dcterms:W3CDTF">2016-01-06T02:40:59Z</dcterms:created>
  <dcterms:modified xsi:type="dcterms:W3CDTF">2016-01-08T13:07:10Z</dcterms:modified>
</cp:coreProperties>
</file>